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6" r:id="rId2"/>
    <p:sldId id="367" r:id="rId3"/>
    <p:sldId id="368" r:id="rId4"/>
    <p:sldId id="381" r:id="rId5"/>
    <p:sldId id="382" r:id="rId6"/>
    <p:sldId id="383" r:id="rId7"/>
    <p:sldId id="284" r:id="rId8"/>
    <p:sldId id="288" r:id="rId9"/>
    <p:sldId id="348" r:id="rId10"/>
    <p:sldId id="349" r:id="rId11"/>
    <p:sldId id="347" r:id="rId12"/>
    <p:sldId id="351" r:id="rId13"/>
    <p:sldId id="291" r:id="rId14"/>
    <p:sldId id="292" r:id="rId15"/>
    <p:sldId id="346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50" r:id="rId25"/>
    <p:sldId id="301" r:id="rId26"/>
    <p:sldId id="302" r:id="rId27"/>
    <p:sldId id="352" r:id="rId28"/>
    <p:sldId id="303" r:id="rId29"/>
    <p:sldId id="388" r:id="rId30"/>
    <p:sldId id="304" r:id="rId31"/>
    <p:sldId id="305" r:id="rId32"/>
    <p:sldId id="355" r:id="rId33"/>
    <p:sldId id="306" r:id="rId34"/>
    <p:sldId id="353" r:id="rId35"/>
    <p:sldId id="354" r:id="rId36"/>
    <p:sldId id="308" r:id="rId37"/>
    <p:sldId id="309" r:id="rId38"/>
    <p:sldId id="310" r:id="rId39"/>
    <p:sldId id="311" r:id="rId40"/>
    <p:sldId id="315" r:id="rId41"/>
    <p:sldId id="316" r:id="rId42"/>
    <p:sldId id="317" r:id="rId43"/>
    <p:sldId id="318" r:id="rId44"/>
    <p:sldId id="312" r:id="rId45"/>
    <p:sldId id="313" r:id="rId46"/>
    <p:sldId id="314" r:id="rId47"/>
    <p:sldId id="356" r:id="rId48"/>
    <p:sldId id="359" r:id="rId49"/>
    <p:sldId id="320" r:id="rId50"/>
    <p:sldId id="319" r:id="rId51"/>
    <p:sldId id="321" r:id="rId52"/>
    <p:sldId id="322" r:id="rId53"/>
    <p:sldId id="323" r:id="rId54"/>
    <p:sldId id="324" r:id="rId55"/>
    <p:sldId id="357" r:id="rId56"/>
    <p:sldId id="358" r:id="rId57"/>
    <p:sldId id="363" r:id="rId58"/>
    <p:sldId id="364" r:id="rId59"/>
    <p:sldId id="375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C4BA2"/>
    <a:srgbClr val="00B0F0"/>
    <a:srgbClr val="7BA454"/>
    <a:srgbClr val="1E2A5C"/>
    <a:srgbClr val="39446F"/>
    <a:srgbClr val="06134A"/>
    <a:srgbClr val="FF5555"/>
    <a:srgbClr val="DF773A"/>
    <a:srgbClr val="9EA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2E07BC-A708-E38D-A3F7-E469A83654D1}" v="3" dt="2018-10-25T13:06:03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4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1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790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KG Second Chances Solid" panose="02000000000000000000" pitchFamily="2" charset="0"/>
              </a:rPr>
              <a:t>STANDARDS:</a:t>
            </a:r>
          </a:p>
          <a:p>
            <a:r>
              <a:rPr lang="en-US" sz="3100" b="1" dirty="0">
                <a:latin typeface="KG First Time In Forever" panose="02000506000000020003" pitchFamily="2" charset="0"/>
              </a:rPr>
              <a:t>SS6G1 Locate selected features of Latin America. </a:t>
            </a:r>
            <a:r>
              <a:rPr lang="en-US" sz="3100" dirty="0">
                <a:latin typeface="KG First Time In Forever" panose="02000506000000020003" pitchFamily="2" charset="0"/>
              </a:rPr>
              <a:t>a. Locate on a world and regional political-physical map: Amazon River, Amazon Rainforest, Caribbean Sea, Gulf of Mexico, Atlantic Ocean, Pacific Ocean, Panama Canal, Andes Mountains, Sierra Madre Mountains, and Atacama Desert. </a:t>
            </a:r>
          </a:p>
          <a:p>
            <a:r>
              <a:rPr lang="en-US" sz="3100" dirty="0">
                <a:latin typeface="KG First Time In Forever" panose="02000506000000020003" pitchFamily="2" charset="0"/>
              </a:rPr>
              <a:t>b. Locate on a world and regional political-physical map the countries of Brazil, Chile, Colombia, Cuba, Mexico, and Panama.</a:t>
            </a:r>
            <a:endParaRPr lang="en-US" sz="2800" dirty="0">
              <a:latin typeface="KG First Time In Forever" panose="0200050600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2095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7779" y="-31467"/>
            <a:ext cx="446378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chemeClr val="tx1"/>
                  </a:solidFill>
                </a:ln>
                <a:solidFill>
                  <a:srgbClr val="7BA454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Culture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0294" y="1702296"/>
            <a:ext cx="80502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Latin America is not a continent, but rather a cultural region.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Latin American countries share a similar culture and history.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cultural element that unites the countries is language (Spanish and Portuguese).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region is called</a:t>
            </a:r>
            <a:r>
              <a:rPr lang="en-US" sz="2800" i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Latin 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America because these languages developed from the Latin language.</a:t>
            </a:r>
          </a:p>
        </p:txBody>
      </p:sp>
    </p:spTree>
    <p:extLst>
      <p:ext uri="{BB962C8B-B14F-4D97-AF65-F5344CB8AC3E}">
        <p14:creationId xmlns:p14="http://schemas.microsoft.com/office/powerpoint/2010/main" val="1867310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89" y="1478466"/>
            <a:ext cx="7812651" cy="473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Latin America is divided into three regions:</a:t>
            </a:r>
          </a:p>
          <a:p>
            <a:pPr algn="ctr"/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Mexico and Central America</a:t>
            </a:r>
          </a:p>
          <a:p>
            <a:pPr marL="257175" indent="-257175">
              <a:buFont typeface="+mj-lt"/>
              <a:buAutoNum type="arabicPeriod"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The Caribbean Islands</a:t>
            </a:r>
          </a:p>
          <a:p>
            <a:pPr marL="257175" indent="-257175">
              <a:buFont typeface="+mj-lt"/>
              <a:buAutoNum type="arabicPeriod"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3. South America</a:t>
            </a: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045033" y="-31467"/>
            <a:ext cx="5089278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chemeClr val="tx1"/>
                  </a:solidFill>
                </a:ln>
                <a:solidFill>
                  <a:srgbClr val="7BA454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Regions</a:t>
            </a:r>
            <a:r>
              <a:rPr lang="en-US" sz="8800" dirty="0">
                <a:ln w="38100">
                  <a:solidFill>
                    <a:schemeClr val="bg1"/>
                  </a:solidFill>
                </a:ln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279288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991772" y="0"/>
            <a:ext cx="7142871" cy="6858000"/>
          </a:xfrm>
          <a:prstGeom prst="ellipse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1179927" y="176602"/>
            <a:ext cx="6766560" cy="6492240"/>
          </a:xfrm>
          <a:prstGeom prst="ellipse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900651" y="1541438"/>
            <a:ext cx="5325112" cy="376256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7BA454"/>
                </a:solidFill>
                <a:effectLst>
                  <a:glow rad="101600">
                    <a:srgbClr val="1E2A5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Mexico &amp;</a:t>
            </a:r>
          </a:p>
          <a:p>
            <a:pPr algn="ctr"/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7BA454"/>
                </a:solidFill>
                <a:effectLst>
                  <a:glow rad="101600">
                    <a:srgbClr val="1E2A5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Central</a:t>
            </a:r>
          </a:p>
          <a:p>
            <a:pPr algn="ctr"/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7BA454"/>
                </a:solidFill>
                <a:effectLst>
                  <a:glow rad="101600">
                    <a:srgbClr val="1E2A5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America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0521" y="666884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458485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702296"/>
            <a:ext cx="80502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2,500 miles (about as wide as the US)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Mountains dominate the region.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are part of a huge system that extends from Canada, through the US, and all the way to the tip of South America.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is a central plateau in Mexico.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lies between the Sierra Madre mountains and makes up more than half of the country’s area.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6020" y="-28947"/>
            <a:ext cx="6374374" cy="173124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dirty="0">
                <a:ln w="38100">
                  <a:solidFill>
                    <a:schemeClr val="tx1"/>
                  </a:solidFill>
                </a:ln>
                <a:solidFill>
                  <a:srgbClr val="7BA454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Mexico &amp; </a:t>
            </a:r>
          </a:p>
          <a:p>
            <a:pPr algn="ctr"/>
            <a:r>
              <a:rPr lang="en-US" sz="5400" dirty="0">
                <a:ln w="38100">
                  <a:solidFill>
                    <a:schemeClr val="tx1"/>
                  </a:solidFill>
                </a:ln>
                <a:solidFill>
                  <a:srgbClr val="7BA454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Central America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0093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144000" cy="6875723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8" name="Picture 4" descr="Central-America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08" y="17633"/>
            <a:ext cx="7332785" cy="684036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5608" y="661635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328191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702296"/>
            <a:ext cx="805023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Central America is an isthmus.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 isthmus is a narrow strip of land that has water on both sides and joins 2 larger bodies of water.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are many volcanoes in Central America, as a result, their soil is arable (fertile) and many people farm lands</a:t>
            </a:r>
          </a:p>
          <a:p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376020" y="-28947"/>
            <a:ext cx="6374374" cy="173124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dirty="0">
                <a:ln w="38100">
                  <a:solidFill>
                    <a:schemeClr val="tx1"/>
                  </a:solidFill>
                </a:ln>
                <a:solidFill>
                  <a:srgbClr val="7BA454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Mexico &amp; </a:t>
            </a:r>
          </a:p>
          <a:p>
            <a:pPr algn="ctr"/>
            <a:r>
              <a:rPr lang="en-US" sz="5400" dirty="0">
                <a:ln w="38100">
                  <a:solidFill>
                    <a:schemeClr val="tx1"/>
                  </a:solidFill>
                </a:ln>
                <a:solidFill>
                  <a:srgbClr val="7BA454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Central America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021212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537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Gulf of Mexico is a body of water that lies between Mexico and Florida.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an “arm” of the Atlantic Ocean.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Gulf of Mexico is bordered by the United States to the north, Mexico to the south, and Cuba to the east.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Mississippi River and Rio Grande are two major rivers that flow into the Gulf of Mexico.</a:t>
            </a: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420254" y="61142"/>
            <a:ext cx="8303492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7BA454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Gulf of Mexico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705294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423582"/>
            <a:ext cx="5143500" cy="60108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371472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920" y="1915909"/>
            <a:ext cx="8050235" cy="460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Sierra Madre Mountains are the main mountain system in Mexico.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range contains 3major chains: the Sierra Madre Occidental in the west, the Sierra Madre Oriental in the east, and the Sierra Madre del Sur, which extends along the southern coast.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Sierra Madre range contains some of the highest mountains and volcanoes in Latin America.</a:t>
            </a: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659508" y="0"/>
            <a:ext cx="5891806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000" dirty="0">
                <a:ln w="38100">
                  <a:solidFill>
                    <a:sysClr val="windowText" lastClr="000000"/>
                  </a:solidFill>
                </a:ln>
                <a:solidFill>
                  <a:srgbClr val="7BA454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Sierra Madre </a:t>
            </a:r>
          </a:p>
          <a:p>
            <a:pPr algn="ctr"/>
            <a:r>
              <a:rPr lang="en-US" sz="6000" dirty="0">
                <a:ln w="38100">
                  <a:solidFill>
                    <a:sysClr val="windowText" lastClr="000000"/>
                  </a:solidFill>
                </a:ln>
                <a:solidFill>
                  <a:srgbClr val="7BA454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Mountains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585772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2" y="857250"/>
            <a:ext cx="7294937" cy="51435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3200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498" y="0"/>
            <a:ext cx="5438156" cy="93102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Politica1 &amp; Physical Features</a:t>
            </a:r>
          </a:p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of Latin America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3632" y="994969"/>
            <a:ext cx="8414952" cy="605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PART ONE: Use a pen to label the following 6 countries on the map.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Brazil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Chile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Colombia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Cuba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Mexico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Panama</a:t>
            </a:r>
          </a:p>
          <a:p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Next, use a marker to outline the political border of each country.</a:t>
            </a:r>
          </a:p>
          <a:p>
            <a:endParaRPr lang="en-US" sz="1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6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PART TWO: Draw and label the following 10 physical features on the map. *Make a map key to accompany your map. For example, use triangles to represent mountains.</a:t>
            </a:r>
          </a:p>
          <a:p>
            <a:endParaRPr lang="en-US" sz="16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Amazon 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Amazon Rainforest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Caribbean 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Gulf of Mexico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Pacific Ocean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Atlantic Ocean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Panama Canal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Andes Mountains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Sierra Madre Mountains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Atacama Desert</a:t>
            </a:r>
          </a:p>
          <a:p>
            <a:endParaRPr lang="en-US" sz="1050" b="1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900" b="1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37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105857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" name="Content Placeholder 3" descr="sier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9947" y="1405890"/>
            <a:ext cx="7224107" cy="4046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804418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1" y="1026062"/>
            <a:ext cx="4708466" cy="3429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812" y="2431952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44141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243" y="1300356"/>
            <a:ext cx="80502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Panama Canal is a man-made feature across the isthmus of Panama in Central America.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a major “shortcut” that allows ships to travel between the Pacific and Atlantic oceans.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Panama Canal is nearly 50 miles long.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559835" y="0"/>
            <a:ext cx="8006744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7BA454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Panama Canal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594927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685800"/>
            <a:ext cx="7461504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ight Arrow 3"/>
          <p:cNvSpPr/>
          <p:nvPr/>
        </p:nvSpPr>
        <p:spPr>
          <a:xfrm rot="7929518">
            <a:off x="5317942" y="3468349"/>
            <a:ext cx="2003779" cy="414119"/>
          </a:xfrm>
          <a:prstGeom prst="rightArrow">
            <a:avLst>
              <a:gd name="adj1" fmla="val 50000"/>
              <a:gd name="adj2" fmla="val 67100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263688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243" y="1300356"/>
            <a:ext cx="8050235" cy="571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handles a large volume of world shipping and enables ships to avoid traveling around South America, reducing their voyages by thousands of miles and many days.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consists of artificially created lakes, channels, and a series of locks, or water-filled chambers, that raise and lower ships through the mountainous terrain of central Panama.</a:t>
            </a: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559835" y="0"/>
            <a:ext cx="8006744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7BA454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Panama Canal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831244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Picture 7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81" y="685800"/>
            <a:ext cx="7539437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169385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Content Placeholder 3" descr="ca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7428" y="685800"/>
            <a:ext cx="7229143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690196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991772" y="0"/>
            <a:ext cx="7142871" cy="6858000"/>
          </a:xfrm>
          <a:prstGeom prst="ellipse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1179927" y="176602"/>
            <a:ext cx="6766560" cy="6492240"/>
          </a:xfrm>
          <a:prstGeom prst="ellipse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213572" y="2156991"/>
            <a:ext cx="6699270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chemeClr val="tx1"/>
                  </a:solidFill>
                </a:ln>
                <a:solidFill>
                  <a:srgbClr val="7BA454"/>
                </a:solidFill>
                <a:effectLst>
                  <a:glow rad="101600">
                    <a:srgbClr val="1E2A5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Caribbean</a:t>
            </a:r>
          </a:p>
          <a:p>
            <a:pPr algn="ctr"/>
            <a:r>
              <a:rPr lang="en-US" sz="8800" dirty="0">
                <a:ln w="38100">
                  <a:solidFill>
                    <a:schemeClr val="tx1"/>
                  </a:solidFill>
                </a:ln>
                <a:solidFill>
                  <a:srgbClr val="7BA454"/>
                </a:solidFill>
                <a:effectLst>
                  <a:glow rad="101600">
                    <a:srgbClr val="1E2A5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Islands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0521" y="666884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192035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084912"/>
            <a:ext cx="8050235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smaller islands are made of coral (skeletons of tiny sea animals, a rock-like substance).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larger islands are actually tops of underwater mountains. 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Examples: Cuba, Jamaica</a:t>
            </a: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396617" y="0"/>
            <a:ext cx="8333180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dirty="0">
                <a:ln w="38100">
                  <a:solidFill>
                    <a:schemeClr val="tx1"/>
                  </a:solidFill>
                </a:ln>
                <a:solidFill>
                  <a:srgbClr val="7BA454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Caribbean Islands</a:t>
            </a:r>
          </a:p>
        </p:txBody>
      </p:sp>
      <p:pic>
        <p:nvPicPr>
          <p:cNvPr id="8" name="Picture 4" descr="C:\Documents and Settings\e200602727\Local Settings\Temporary Internet Files\Content.IE5\NDSV48WA\MCj0189466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396" y="4605156"/>
            <a:ext cx="3333750" cy="2090738"/>
          </a:xfrm>
          <a:prstGeom prst="rect">
            <a:avLst/>
          </a:prstGeom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432057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Content Placeholder 3" descr="ca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7428" y="685800"/>
            <a:ext cx="7229143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47883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"/>
          <a:stretch/>
        </p:blipFill>
        <p:spPr>
          <a:xfrm rot="5400000">
            <a:off x="823292" y="-494522"/>
            <a:ext cx="6615952" cy="7847044"/>
          </a:xfrm>
          <a:prstGeom prst="rect">
            <a:avLst/>
          </a:prstGeom>
          <a:ln w="38100">
            <a:noFill/>
            <a:prstDash val="solid"/>
          </a:ln>
        </p:spPr>
      </p:pic>
      <p:sp>
        <p:nvSpPr>
          <p:cNvPr id="3" name="Rectangle 2"/>
          <p:cNvSpPr/>
          <p:nvPr/>
        </p:nvSpPr>
        <p:spPr>
          <a:xfrm rot="5400000">
            <a:off x="5673106" y="2746145"/>
            <a:ext cx="5438156" cy="93102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Politica1 &amp; Physical Features</a:t>
            </a:r>
          </a:p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of Latin America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37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21024"/>
            <a:ext cx="8796572" cy="661595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336176" y="295609"/>
            <a:ext cx="4114800" cy="22371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5400000">
            <a:off x="2686060" y="767866"/>
            <a:ext cx="22371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Map Key</a:t>
            </a: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411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886" y="2561042"/>
            <a:ext cx="80502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Caribbean Sea is another arm of the Atlantic ocean.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located between Cuba and South America and surrounds the Caribbean islands.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12820" y="14790"/>
            <a:ext cx="6100773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7BA454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Caribbean</a:t>
            </a:r>
          </a:p>
          <a:p>
            <a:pPr algn="ctr"/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7BA454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467638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78" y="640080"/>
            <a:ext cx="6600444" cy="55778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987031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8" y="2546252"/>
            <a:ext cx="8050235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Caribbean Sea is a major trade route for Latin American countries.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also a popular tourist area that is noted for its mild tropical climate and beautiful beaches.</a:t>
            </a: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512820" y="14790"/>
            <a:ext cx="6100773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7BA454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Caribbean</a:t>
            </a:r>
          </a:p>
          <a:p>
            <a:pPr algn="ctr"/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7BA454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55735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9" y="857250"/>
            <a:ext cx="8057702" cy="51435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175475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991772" y="0"/>
            <a:ext cx="7142871" cy="6858000"/>
          </a:xfrm>
          <a:prstGeom prst="ellipse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1179927" y="176602"/>
            <a:ext cx="6766560" cy="6492240"/>
          </a:xfrm>
          <a:prstGeom prst="ellipse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521893" y="1910769"/>
            <a:ext cx="6082627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dirty="0">
                <a:ln w="38100">
                  <a:solidFill>
                    <a:srgbClr val="7FAB53"/>
                  </a:solidFill>
                </a:ln>
                <a:effectLst>
                  <a:glow rad="101600">
                    <a:srgbClr val="1E2A5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South</a:t>
            </a:r>
            <a:br>
              <a:rPr lang="en-US" sz="9600" dirty="0">
                <a:ln w="38100">
                  <a:solidFill>
                    <a:srgbClr val="7FAB53"/>
                  </a:solidFill>
                </a:ln>
                <a:effectLst>
                  <a:glow rad="101600">
                    <a:srgbClr val="1E2A5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</a:br>
            <a:r>
              <a:rPr lang="en-US" sz="9600" dirty="0">
                <a:ln w="38100">
                  <a:solidFill>
                    <a:srgbClr val="7FAB53"/>
                  </a:solidFill>
                </a:ln>
                <a:effectLst>
                  <a:glow rad="101600">
                    <a:srgbClr val="1E2A5C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America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0521" y="666884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0971484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135" y="175227"/>
            <a:ext cx="4931730" cy="64922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649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01428"/>
            <a:ext cx="8050235" cy="506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Andes Mountains run 4,500 miles along the west coast of South America.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Andes are the longest continuous mountain range in the world.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rise at some points to 20,000 feet—the same height as twenty 100 story buildings stacked on top of each other!</a:t>
            </a:r>
          </a:p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717209" y="0"/>
            <a:ext cx="7913320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dirty="0">
                <a:ln w="38100">
                  <a:solidFill>
                    <a:schemeClr val="tx1"/>
                  </a:solidFill>
                </a:ln>
                <a:solidFill>
                  <a:srgbClr val="7BA454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Andes Mountains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886576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8"/>
          <a:stretch/>
        </p:blipFill>
        <p:spPr>
          <a:xfrm>
            <a:off x="2165474" y="228600"/>
            <a:ext cx="4813052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117262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6" y="857250"/>
            <a:ext cx="7717289" cy="51435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71498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58" y="857250"/>
            <a:ext cx="7711485" cy="51435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62981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348308" y="3040432"/>
            <a:ext cx="4534896" cy="77713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3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Latin America’s Geography</a:t>
            </a:r>
          </a:p>
          <a:p>
            <a:pPr algn="ctr"/>
            <a:r>
              <a:rPr lang="en-US" sz="23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1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89061" y="-1361035"/>
            <a:ext cx="664284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Geography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Latin America is located in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that includes most of the countries in the three regions of South America, Central America, and the Caribbean Islands.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Latin America is bordered by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the west and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the east.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Culture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Latin America is not a continent, but rather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Latin American countries share a similar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cultural element that unites the countries is language (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region is called</a:t>
            </a:r>
            <a:r>
              <a:rPr lang="en-US" sz="1400" i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Latin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America because these languages developed from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language.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Regions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Latin America is divided into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:</a:t>
            </a:r>
          </a:p>
          <a:p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1.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Central America</a:t>
            </a:r>
          </a:p>
          <a:p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2.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Islands</a:t>
            </a:r>
          </a:p>
          <a:p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3.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endParaRPr lang="en-US" sz="14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MEXICO &amp; CENTRAL AMERICA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(about as wide as the US)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dominate the region.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are part of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extends from Canada, through the US, and all the way to the tip of South America.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is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Mexico.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lies between the Sierra Madre mountains and makes up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the country’s area.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Central America is an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 isthmus is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has water on both sides and joins 2 larger bodies of water.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are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Central America, as a result, their soil is arable (fertile) and many people farm lands.</a:t>
            </a: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lvl="1"/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413583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177245"/>
            <a:ext cx="8050235" cy="654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Atacama Desert is located in Chile at a high elevation in the Andes Mountains.</a:t>
            </a:r>
          </a:p>
          <a:p>
            <a:pPr marL="800100" lvl="2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desert’s average temperature is pretty chilly.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Also, it’s one of the driest places on earth with very little recorded rainfall annually.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Parts of the Atacama Desert have never had any rain.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375105" y="0"/>
            <a:ext cx="8376204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dirty="0">
                <a:ln w="38100">
                  <a:solidFill>
                    <a:schemeClr val="tx1"/>
                  </a:solidFill>
                </a:ln>
                <a:solidFill>
                  <a:srgbClr val="7BA454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Atacama Desert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6275645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509" y="228600"/>
            <a:ext cx="4568981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915911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" name="Picture 5" descr="Atacama_des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3999" cy="6400800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5562779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5" y="685800"/>
            <a:ext cx="732013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7729309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6882" y="1323597"/>
            <a:ext cx="8050235" cy="550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Amazon Rainforest spreads across much of northern South America and covers 1/3</a:t>
            </a:r>
            <a:r>
              <a:rPr lang="en-US" sz="32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rd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of the continent.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the largest tropical rainforest in the world.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Amazon Rainforest is home to over 40,000 plants, 1,000 different species of birds, and 2.5 million different kinds of insects.</a:t>
            </a:r>
          </a:p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54914" y="0"/>
            <a:ext cx="8765028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dirty="0">
                <a:ln w="38100">
                  <a:solidFill>
                    <a:schemeClr val="tx1"/>
                  </a:solidFill>
                </a:ln>
                <a:solidFill>
                  <a:srgbClr val="7BA454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Amazon Rainforest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8680533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448" y="228600"/>
            <a:ext cx="6273103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1243782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" name="Picture 6" descr="para_amazon_rain_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" y="211739"/>
            <a:ext cx="6235652" cy="3957418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ainfo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75" y="4169157"/>
            <a:ext cx="5010911" cy="256032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1801370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6882" y="1323597"/>
            <a:ext cx="8050235" cy="284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Amazon Rainforest’s plants produce more than 20% of the world’s oxygen supply.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often called the “lungs of the Earth”.</a:t>
            </a:r>
          </a:p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54914" y="0"/>
            <a:ext cx="8765028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dirty="0">
                <a:ln w="38100">
                  <a:solidFill>
                    <a:schemeClr val="tx1"/>
                  </a:solidFill>
                </a:ln>
                <a:solidFill>
                  <a:srgbClr val="7BA454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Amazon Rainforest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7507274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6882" y="1263056"/>
            <a:ext cx="805023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Amazon River is the 2</a:t>
            </a:r>
            <a:r>
              <a:rPr lang="en-US" sz="32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nd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longest river in the world (the 1</a:t>
            </a:r>
            <a:r>
              <a:rPr lang="en-US" sz="32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st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is the Nile River).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carries the greatest volume of water of any river in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Amazon River stretches 4,000 miles (primarily across Brazil) to the Atlantic Ocean. </a:t>
            </a:r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654233" y="0"/>
            <a:ext cx="7902356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7BA454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Amazon River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8182106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61" y="228600"/>
            <a:ext cx="5393278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941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348308" y="3040432"/>
            <a:ext cx="4534896" cy="77713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3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Latin America’s Geography</a:t>
            </a:r>
          </a:p>
          <a:p>
            <a:pPr algn="ctr"/>
            <a:r>
              <a:rPr lang="en-US" sz="23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2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1014569" y="-560553"/>
            <a:ext cx="6642848" cy="7979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Gulf of Mexico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Gulf of Mexico is a body of water that lies between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an “arm” of the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Gulf of Mexico is bordered by the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Mexico to the south, and Cuba to the east.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Rio Grande are two major rivers that flow into the Gulf of Mexico.</a:t>
            </a:r>
          </a:p>
          <a:p>
            <a:endParaRPr lang="en-US" sz="125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Sierra Madre Mountains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Sierra Madre Mountains are the main mountain system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range contains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: the Sierra Madre Occidental in the west, the Sierra Madre Oriental in the east, and the Sierra Madre del Sur, which extends along the southern coast.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Sierra Madre range contains some of the highest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Latin America.</a:t>
            </a:r>
          </a:p>
          <a:p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Panama Canal</a:t>
            </a:r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Panama Canal is a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across the isthmus of Panama in Central America.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a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allows ships to travel between the Pacific and Atlantic oceans.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Panama Canal is nearly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long.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handles a large volume of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enables ships to avoid traveling around South America, reducing their voyages by thousands of miles and many days.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consists of artificially created lakes, channels, and a series of locks, or water-filled chambers, that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through the mountainous terrain of central Panama.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CARIBBEAN ISLANDS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smaller islands are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(skeletons of tiny sea animals, a rock-like substance).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larger islands are actually tops of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Examples: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Jamaica</a:t>
            </a:r>
          </a:p>
          <a:p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Caribbean Sea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Caribbean Sea is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the Atlantic Ocean.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located between Cuba and South America and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Caribbean Sea is a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Latin American countries.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also a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is noted for its mild tropical climate and beautiful beaches.</a:t>
            </a:r>
            <a:endParaRPr lang="en-US" sz="12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668246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6882" y="1147938"/>
            <a:ext cx="8050235" cy="498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Amazon River contains 20% of all fresh water in the world!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serves as a natural highway where it’s hard to build roads.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Amazon also provides food and hydroelectric power.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7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654233" y="0"/>
            <a:ext cx="7902356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7BA454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Amazon River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2028659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65" y="685800"/>
            <a:ext cx="8604669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397037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660" y="1300356"/>
            <a:ext cx="8050235" cy="412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4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Pacific Ocean is the world’s largest ocean.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4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4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touches the western coast of South America.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7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574518" y="0"/>
            <a:ext cx="797737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7BA454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Pacific Ocean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4743197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" b="4842"/>
          <a:stretch/>
        </p:blipFill>
        <p:spPr>
          <a:xfrm>
            <a:off x="877129" y="685800"/>
            <a:ext cx="7389741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3" name="Oval 2"/>
          <p:cNvSpPr/>
          <p:nvPr/>
        </p:nvSpPr>
        <p:spPr>
          <a:xfrm>
            <a:off x="1092728" y="2627763"/>
            <a:ext cx="2003612" cy="29852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268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7" y="857250"/>
            <a:ext cx="7734587" cy="51435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9136214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177245"/>
            <a:ext cx="8050235" cy="309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Atlantic Ocean is the world’s second-largest ocean.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located east of South America.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740592" y="0"/>
            <a:ext cx="7645234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dirty="0">
                <a:ln w="38100">
                  <a:solidFill>
                    <a:schemeClr val="tx1"/>
                  </a:solidFill>
                </a:ln>
                <a:solidFill>
                  <a:srgbClr val="7BA454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Atlantic Ocean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8444567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" b="4842"/>
          <a:stretch/>
        </p:blipFill>
        <p:spPr>
          <a:xfrm>
            <a:off x="877129" y="685800"/>
            <a:ext cx="7389741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3" name="Oval 2"/>
          <p:cNvSpPr/>
          <p:nvPr/>
        </p:nvSpPr>
        <p:spPr>
          <a:xfrm>
            <a:off x="6589058" y="2117912"/>
            <a:ext cx="1610576" cy="19834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691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-920148" y="879554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 Brain Wrinkles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6000995" y="3198048"/>
            <a:ext cx="568937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dirty="0">
                <a:ln w="10160">
                  <a:noFill/>
                  <a:prstDash val="solid"/>
                </a:ln>
                <a:latin typeface="KG Second Chances Solid" panose="02000000000000000000" pitchFamily="2" charset="0"/>
              </a:rPr>
              <a:t>Latin America’s Physical Features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8245" y="228598"/>
          <a:ext cx="8087544" cy="6468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1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6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401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401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 rot="5400000">
            <a:off x="4945869" y="3140428"/>
            <a:ext cx="6858000" cy="703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Directions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: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Complete the chart below with information that you learn during the presentation. If time allows, color your illustrations.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6737198" y="1512953"/>
            <a:ext cx="2418894" cy="53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4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Gulf of Mexico</a:t>
            </a:r>
            <a:endParaRPr lang="en-US" sz="1400" dirty="0">
              <a:latin typeface="KG Second Chances Solid" panose="02000000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5930638" y="595185"/>
            <a:ext cx="2418894" cy="1685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Where: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Illustration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6329635" y="4810480"/>
            <a:ext cx="3234017" cy="53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4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Sierra Madre Mountains</a:t>
            </a:r>
            <a:endParaRPr lang="en-US" sz="1400" dirty="0">
              <a:latin typeface="KG Second Chances Solid" panose="02000000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5919719" y="3829206"/>
            <a:ext cx="2418894" cy="1685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Where: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Illustration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4176071" y="1576463"/>
            <a:ext cx="2418894" cy="53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4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Panama Canal</a:t>
            </a:r>
            <a:endParaRPr lang="en-US" sz="1400" dirty="0">
              <a:latin typeface="KG Second Chances Solid" panose="02000000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5400000">
            <a:off x="3396339" y="595186"/>
            <a:ext cx="2418894" cy="1685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Where: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Illustration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4176071" y="4749029"/>
            <a:ext cx="2418894" cy="53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4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Caribbean Sea</a:t>
            </a:r>
            <a:endParaRPr lang="en-US" sz="1400" dirty="0">
              <a:latin typeface="KG Second Chances Solid" panose="02000000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5400000">
            <a:off x="3396339" y="3829206"/>
            <a:ext cx="2418894" cy="1685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Where: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Illustration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5400000">
            <a:off x="1298401" y="1512953"/>
            <a:ext cx="2418894" cy="53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4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Andes Mountains</a:t>
            </a:r>
            <a:endParaRPr lang="en-US" sz="1400" dirty="0">
              <a:latin typeface="KG Second Chances Solid" panose="02000000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5400000">
            <a:off x="553102" y="602332"/>
            <a:ext cx="2418894" cy="1685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Where: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Illustration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5400000">
            <a:off x="1343200" y="4607771"/>
            <a:ext cx="2418894" cy="53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4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Atacama Desert</a:t>
            </a:r>
            <a:endParaRPr lang="en-US" sz="1400" dirty="0">
              <a:latin typeface="KG Second Chances Solid" panose="02000000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5400000">
            <a:off x="551776" y="3829206"/>
            <a:ext cx="2418894" cy="1685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Where: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Illustration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636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-920148" y="879554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 Brain Wrinkles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6000995" y="3198048"/>
            <a:ext cx="568937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dirty="0">
                <a:ln w="10160">
                  <a:noFill/>
                  <a:prstDash val="solid"/>
                </a:ln>
                <a:latin typeface="KG Second Chances Solid" panose="02000000000000000000" pitchFamily="2" charset="0"/>
              </a:rPr>
              <a:t>Latin America’s Physical Features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29375" y="228597"/>
          <a:ext cx="5386414" cy="6468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401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401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 rot="5400000">
            <a:off x="4945869" y="3140428"/>
            <a:ext cx="6858000" cy="703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Directions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: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Complete the chart below with information that you learn during the presentation. If time allows, color your illustrations.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6737198" y="1512953"/>
            <a:ext cx="2418894" cy="53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4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Amazon Rainforest</a:t>
            </a:r>
            <a:endParaRPr lang="en-US" sz="1400" dirty="0">
              <a:latin typeface="KG Second Chances Solid" panose="02000000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5930638" y="595185"/>
            <a:ext cx="2418894" cy="1685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Where: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Illustration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6329635" y="4810480"/>
            <a:ext cx="3234017" cy="53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4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Amazon River</a:t>
            </a:r>
            <a:endParaRPr lang="en-US" sz="1400" dirty="0">
              <a:latin typeface="KG Second Chances Solid" panose="02000000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5919719" y="3829206"/>
            <a:ext cx="2418894" cy="1685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Where: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Illustration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4176071" y="1576463"/>
            <a:ext cx="2418894" cy="53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4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Pacific Ocean</a:t>
            </a:r>
            <a:endParaRPr lang="en-US" sz="1400" dirty="0">
              <a:latin typeface="KG Second Chances Solid" panose="02000000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5400000">
            <a:off x="3396339" y="595186"/>
            <a:ext cx="2418894" cy="1685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Where: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Illustration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4139488" y="4810483"/>
            <a:ext cx="2418894" cy="53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4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Atlantic Ocean</a:t>
            </a:r>
            <a:endParaRPr lang="en-US" sz="1400" dirty="0">
              <a:latin typeface="KG Second Chances Solid" panose="02000000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3359756" y="3829206"/>
            <a:ext cx="2418894" cy="1685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Where: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Illustration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66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852" y="6518266"/>
            <a:ext cx="1989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0616" y="127939"/>
            <a:ext cx="6701258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Latin American Landforms</a:t>
            </a:r>
          </a:p>
          <a:p>
            <a:pPr algn="ctr"/>
            <a:endParaRPr lang="en-US" sz="30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bg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6797" y="3093348"/>
          <a:ext cx="8659908" cy="3242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8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4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24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KG Second Chances Solid" panose="02000000000000000000" pitchFamily="2" charset="0"/>
                        </a:rPr>
                        <a:t>Mexico &amp; Central America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KG Second Chances Solid" panose="02000000000000000000" pitchFamily="2" charset="0"/>
                        </a:rPr>
                        <a:t>Caribbean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KG Second Chances Solid" panose="02000000000000000000" pitchFamily="2" charset="0"/>
                        </a:rPr>
                        <a:t>South America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244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Second Chances Solid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Second Chances Solid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Second Chances Solid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244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Second Chances Solid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Second Chances Solid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Second Chances Solid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244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Second Chances Solid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Second Chances Solid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Second Chances Solid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244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Second Chances Solid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Second Chances Solid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Second Chances Solid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244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Second Chances Solid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Second Chances Solid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Second Chances Solid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244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Second Chances Solid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Second Chances Solid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Second Chances Solid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244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Second Chances Solid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Second Chances Solid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Second Chances Solid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244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Second Chances Solid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Second Chances Solid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Second Chances Solid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244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Second Chances Solid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Second Chances Solid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Second Chances Solid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1291" y="787213"/>
            <a:ext cx="86599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Directions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: Write the physical features below where they are located in Latin America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Amazon River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Caribbean Sea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Gulf of Mexico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Pacific Ocean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Panama Canal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Andes Mountain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Sierra Madre Mountains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Atacama Desert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Amazon Rainforest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Atlantic Ocean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182" y="121024"/>
            <a:ext cx="8895138" cy="66159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20152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348308" y="3040432"/>
            <a:ext cx="4534896" cy="77713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3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Latin America’s Geography</a:t>
            </a:r>
          </a:p>
          <a:p>
            <a:pPr algn="ctr"/>
            <a:r>
              <a:rPr lang="en-US" sz="23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3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357215" y="-1807085"/>
            <a:ext cx="6642848" cy="1052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AMERICA</a:t>
            </a:r>
          </a:p>
          <a:p>
            <a:r>
              <a:rPr lang="en-US" sz="12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Andes Mountains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Andes Mountains run 4,500 miles along the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South America.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Andes are the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world.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rise at some points to 20,000 feet—the same height as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buildings stacked on top of each other!</a:t>
            </a:r>
          </a:p>
          <a:p>
            <a:endParaRPr lang="en-US" sz="125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Atacama Desert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Atacama Desert is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 a high elevation in the Andes Mountains.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desert’s average temperature is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Also, it’s one of the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with very little recorded rainfall annually.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Parts of the Atacama Desert have never had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25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Amazon Rainforest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Amazon Rainforest spreads across much of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covers 1/3</a:t>
            </a:r>
            <a:r>
              <a:rPr lang="en-US" sz="125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rd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of the continent.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the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world.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Amazon Rainforest is home to over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1,000 different species of birds, and 2.5 million different kinds of insects.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Amazon Rainforest’s plants produce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the world’s oxygen supply.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often called the “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”.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Amazon River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Amazon River is the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world (the 1</a:t>
            </a:r>
            <a:r>
              <a:rPr lang="en-US" sz="125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st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is the Nile River).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carries the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any river in the world.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Amazon River stretches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(primarily across Brazil) to the Atlantic Ocean.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Amazon River contains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world!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serves as a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where it’s hard to build roads.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Amazon also provides food and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50" dirty="0"/>
          </a:p>
          <a:p>
            <a:r>
              <a:rPr lang="en-US" sz="12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Pacific Ocean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Pacific Ocean is the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touches the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South America.</a:t>
            </a:r>
          </a:p>
          <a:p>
            <a:endParaRPr lang="en-US" sz="125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Atlantic Ocean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Atlantic Ocean is the world’s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South America.</a:t>
            </a: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lvl="1"/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9089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991772" y="0"/>
            <a:ext cx="7142871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02" y="0"/>
            <a:ext cx="5747197" cy="68580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630521" y="2290700"/>
            <a:ext cx="5882957" cy="186974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850" dirty="0">
                <a:ln w="38100">
                  <a:solidFill>
                    <a:schemeClr val="bg1"/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Geography of</a:t>
            </a:r>
          </a:p>
          <a:p>
            <a:pPr algn="ctr"/>
            <a:r>
              <a:rPr lang="en-US" sz="5850" dirty="0">
                <a:ln w="38100">
                  <a:solidFill>
                    <a:schemeClr val="bg1"/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Latin America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74" y="5205802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30521" y="666884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236813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8399" y="-31467"/>
            <a:ext cx="742254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chemeClr val="tx1"/>
                  </a:solidFill>
                </a:ln>
                <a:solidFill>
                  <a:srgbClr val="7BA454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Geography</a:t>
            </a:r>
            <a:r>
              <a:rPr lang="en-US" sz="8800" dirty="0">
                <a:ln w="38100">
                  <a:solidFill>
                    <a:schemeClr val="bg1"/>
                  </a:solidFill>
                </a:ln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0294" y="1702296"/>
            <a:ext cx="80502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Latin America is located in the Western Hemisphere.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a large land area that that includes most of the countries in the three regions of South America, Central America, and the Caribbean Islands.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Latin America is bordered by the Pacific Ocean to the west and the Atlantic Ocean to the east.</a:t>
            </a:r>
          </a:p>
        </p:txBody>
      </p:sp>
    </p:spTree>
    <p:extLst>
      <p:ext uri="{BB962C8B-B14F-4D97-AF65-F5344CB8AC3E}">
        <p14:creationId xmlns:p14="http://schemas.microsoft.com/office/powerpoint/2010/main" val="233682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754"/>
            <a:ext cx="9144000" cy="6875723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5608" y="661635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6" name="Picture 4" descr="Latin_A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797" y="237460"/>
            <a:ext cx="4676406" cy="64008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904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2566</TotalTime>
  <Words>2317</Words>
  <Application>Microsoft Office PowerPoint</Application>
  <PresentationFormat>On-screen Show (4:3)</PresentationFormat>
  <Paragraphs>430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Calibri</vt:lpstr>
      <vt:lpstr>Calibri Light</vt:lpstr>
      <vt:lpstr>KBScaredStraight</vt:lpstr>
      <vt:lpstr>KG First Time In Forever</vt:lpstr>
      <vt:lpstr>KG Second Chances Solid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jimmy ulcena</cp:lastModifiedBy>
  <cp:revision>125</cp:revision>
  <dcterms:created xsi:type="dcterms:W3CDTF">2014-12-29T15:18:45Z</dcterms:created>
  <dcterms:modified xsi:type="dcterms:W3CDTF">2023-11-27T13:02:42Z</dcterms:modified>
</cp:coreProperties>
</file>